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2" r:id="rId8"/>
    <p:sldId id="264" r:id="rId9"/>
    <p:sldId id="267" r:id="rId10"/>
    <p:sldId id="268" r:id="rId11"/>
    <p:sldId id="25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643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3366"/>
                </a:solidFill>
              </a:rPr>
              <a:t>Применение ХСЗР с использованием сверхсильного смачивателя</a:t>
            </a:r>
            <a:endParaRPr lang="ru-RU" sz="3600" dirty="0">
              <a:solidFill>
                <a:srgbClr val="0033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04664"/>
            <a:ext cx="4450246" cy="642942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ООО «</a:t>
            </a:r>
            <a:r>
              <a:rPr lang="ru-RU" sz="4000" dirty="0" err="1" smtClean="0">
                <a:solidFill>
                  <a:srgbClr val="002060"/>
                </a:solidFill>
              </a:rPr>
              <a:t>Агропродукт</a:t>
            </a:r>
            <a:r>
              <a:rPr lang="ru-RU" sz="4000" dirty="0" smtClean="0">
                <a:solidFill>
                  <a:srgbClr val="002060"/>
                </a:solidFill>
              </a:rPr>
              <a:t> Регион»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1\Desktop\20_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9144000" cy="2928934"/>
          </a:xfrm>
          <a:prstGeom prst="rect">
            <a:avLst/>
          </a:prstGeom>
          <a:noFill/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285984" y="3143248"/>
          <a:ext cx="4630487" cy="1449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orelDRAW" r:id="rId5" imgW="2343240" imgH="734040" progId="CorelDRAW.Graphic.14">
                  <p:embed/>
                </p:oleObj>
              </mc:Choice>
              <mc:Fallback>
                <p:oleObj name="CorelDRAW" r:id="rId5" imgW="2343240" imgH="734040" progId="CorelDRAW.Graphic.1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3143248"/>
                        <a:ext cx="4630487" cy="1449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advTm="160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3366"/>
                </a:solidFill>
              </a:rPr>
              <a:t>Усиление </a:t>
            </a:r>
            <a:r>
              <a:rPr lang="ru-RU" sz="2000" dirty="0" err="1" smtClean="0">
                <a:solidFill>
                  <a:srgbClr val="003366"/>
                </a:solidFill>
              </a:rPr>
              <a:t>стресоустойчивости</a:t>
            </a:r>
            <a:r>
              <a:rPr lang="ru-RU" sz="2000" dirty="0" smtClean="0">
                <a:solidFill>
                  <a:srgbClr val="003366"/>
                </a:solidFill>
              </a:rPr>
              <a:t> при </a:t>
            </a:r>
            <a:r>
              <a:rPr lang="ru-RU" sz="2000" dirty="0" err="1" smtClean="0">
                <a:solidFill>
                  <a:srgbClr val="003366"/>
                </a:solidFill>
              </a:rPr>
              <a:t>применениипрепарата</a:t>
            </a:r>
            <a:r>
              <a:rPr lang="ru-RU" sz="2000" dirty="0" smtClean="0">
                <a:solidFill>
                  <a:srgbClr val="003366"/>
                </a:solidFill>
              </a:rPr>
              <a:t> «</a:t>
            </a:r>
            <a:r>
              <a:rPr lang="ru-RU" sz="2000" dirty="0" err="1" smtClean="0">
                <a:solidFill>
                  <a:srgbClr val="003366"/>
                </a:solidFill>
              </a:rPr>
              <a:t>Атомик</a:t>
            </a:r>
            <a:r>
              <a:rPr lang="ru-RU" sz="2000" dirty="0" smtClean="0">
                <a:solidFill>
                  <a:srgbClr val="003366"/>
                </a:solidFill>
              </a:rPr>
              <a:t>».</a:t>
            </a:r>
            <a:br>
              <a:rPr lang="ru-RU" sz="2000" dirty="0" smtClean="0">
                <a:solidFill>
                  <a:srgbClr val="003366"/>
                </a:solidFill>
              </a:rPr>
            </a:br>
            <a:r>
              <a:rPr lang="ru-RU" sz="2000" dirty="0" smtClean="0">
                <a:solidFill>
                  <a:srgbClr val="003366"/>
                </a:solidFill>
              </a:rPr>
              <a:t>«</a:t>
            </a:r>
            <a:r>
              <a:rPr lang="ru-RU" sz="2000" dirty="0" err="1" smtClean="0">
                <a:solidFill>
                  <a:srgbClr val="003366"/>
                </a:solidFill>
              </a:rPr>
              <a:t>Атомик</a:t>
            </a:r>
            <a:r>
              <a:rPr lang="ru-RU" sz="2000" dirty="0" smtClean="0">
                <a:solidFill>
                  <a:srgbClr val="003366"/>
                </a:solidFill>
              </a:rPr>
              <a:t>» - кремнийсодержащий препарат.</a:t>
            </a:r>
            <a:endParaRPr lang="ru-RU" sz="2000" dirty="0">
              <a:solidFill>
                <a:srgbClr val="003366"/>
              </a:solidFill>
            </a:endParaRPr>
          </a:p>
        </p:txBody>
      </p:sp>
      <p:pic>
        <p:nvPicPr>
          <p:cNvPr id="16386" name="Picture 2" descr="C:\Users\1\Desktop\27474_html_m608c48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5286412" cy="4782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Users\1\Desktop\20_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</p:spTree>
  </p:cSld>
  <p:clrMapOvr>
    <a:masterClrMapping/>
  </p:clrMapOvr>
  <p:transition advTm="20420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3366"/>
                </a:solidFill>
              </a:rPr>
              <a:t>Видео работы </a:t>
            </a:r>
            <a:r>
              <a:rPr lang="ru-RU" dirty="0" err="1" smtClean="0">
                <a:solidFill>
                  <a:srgbClr val="003366"/>
                </a:solidFill>
              </a:rPr>
              <a:t>Атомика</a:t>
            </a:r>
            <a:endParaRPr lang="ru-RU" dirty="0"/>
          </a:p>
        </p:txBody>
      </p:sp>
      <p:pic>
        <p:nvPicPr>
          <p:cNvPr id="8" name="Picture 3" descr="C:\Users\1\Desktop\20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</p:spTree>
  </p:cSld>
  <p:clrMapOvr>
    <a:masterClrMapping/>
  </p:clrMapOvr>
  <p:transition advTm="20077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221457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ООО</a:t>
            </a:r>
            <a:r>
              <a:rPr lang="en-US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i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Агропродукт</a:t>
            </a:r>
            <a:r>
              <a:rPr lang="ru-RU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Регион»</a:t>
            </a:r>
            <a:br>
              <a:rPr lang="ru-RU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08912" cy="3286148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305029,Россия,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 Курск,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улица Хуторская, дом 9,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(4712)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73-45-09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agroprodukt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46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@mail.ru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1\Desktop\20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3366"/>
                </a:solidFill>
              </a:rPr>
              <a:t>Необходимость использования ХСЗР в сельскохозяйственном производстве</a:t>
            </a:r>
            <a:endParaRPr lang="ru-RU" sz="3200" dirty="0">
              <a:solidFill>
                <a:srgbClr val="0033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25431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3366"/>
                </a:solidFill>
              </a:rPr>
              <a:t>        Ни одно сельскохозяйственное производство не обходится без использования ХСЗР.           ХСЗР применяются на всех сельскохозяйственных и декоративных культурах, на всем цикле  вегетации </a:t>
            </a:r>
            <a:r>
              <a:rPr lang="ru-RU" sz="2000" dirty="0">
                <a:solidFill>
                  <a:srgbClr val="003366"/>
                </a:solidFill>
              </a:rPr>
              <a:t>р</a:t>
            </a:r>
            <a:r>
              <a:rPr lang="ru-RU" sz="2000" dirty="0" smtClean="0">
                <a:solidFill>
                  <a:srgbClr val="003366"/>
                </a:solidFill>
              </a:rPr>
              <a:t>астений и решают различные проблемы. Затраты на применение ХСЗР значительны и составляют от 10% до 80% от себестоимости продукции.</a:t>
            </a:r>
          </a:p>
          <a:p>
            <a:r>
              <a:rPr lang="ru-RU" sz="2000" dirty="0">
                <a:solidFill>
                  <a:srgbClr val="003366"/>
                </a:solidFill>
              </a:rPr>
              <a:t> </a:t>
            </a:r>
            <a:r>
              <a:rPr lang="ru-RU" sz="2000" dirty="0" smtClean="0">
                <a:solidFill>
                  <a:srgbClr val="003366"/>
                </a:solidFill>
              </a:rPr>
              <a:t>      Качественное действие ХСЗР  - залог высокого урожая.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1\Desktop\20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4818"/>
            <a:ext cx="9144000" cy="2643182"/>
          </a:xfrm>
          <a:prstGeom prst="rect">
            <a:avLst/>
          </a:prstGeom>
          <a:noFill/>
        </p:spPr>
      </p:pic>
    </p:spTree>
  </p:cSld>
  <p:clrMapOvr>
    <a:masterClrMapping/>
  </p:clrMapOvr>
  <p:transition advTm="10436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3366"/>
                </a:solidFill>
              </a:rPr>
              <a:t>Применение препарата «</a:t>
            </a:r>
            <a:r>
              <a:rPr lang="ru-RU" sz="2800" dirty="0" err="1" smtClean="0">
                <a:solidFill>
                  <a:srgbClr val="003366"/>
                </a:solidFill>
              </a:rPr>
              <a:t>Атомик</a:t>
            </a:r>
            <a:r>
              <a:rPr lang="ru-RU" sz="2800" dirty="0" smtClean="0">
                <a:solidFill>
                  <a:srgbClr val="003366"/>
                </a:solidFill>
              </a:rPr>
              <a:t>» позволяет существенно улучшить следующие показатели</a:t>
            </a:r>
            <a:r>
              <a:rPr lang="en-US" sz="2800" dirty="0" smtClean="0">
                <a:solidFill>
                  <a:srgbClr val="003366"/>
                </a:solidFill>
              </a:rPr>
              <a:t>:</a:t>
            </a:r>
            <a:endParaRPr lang="ru-RU" sz="2800" dirty="0">
              <a:solidFill>
                <a:srgbClr val="003366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71506" y="1357298"/>
            <a:ext cx="8072494" cy="5072098"/>
          </a:xfrm>
        </p:spPr>
        <p:txBody>
          <a:bodyPr>
            <a:normAutofit fontScale="62500" lnSpcReduction="20000"/>
          </a:bodyPr>
          <a:lstStyle/>
          <a:p>
            <a:pPr marL="514350" indent="-514350" algn="l"/>
            <a:r>
              <a:rPr lang="ru-RU" sz="2400" b="1" dirty="0" smtClean="0">
                <a:solidFill>
                  <a:srgbClr val="003366"/>
                </a:solidFill>
              </a:rPr>
              <a:t>Качественные показатели</a:t>
            </a:r>
            <a:r>
              <a:rPr lang="en-US" sz="2400" b="1" dirty="0" smtClean="0">
                <a:solidFill>
                  <a:srgbClr val="003366"/>
                </a:solidFill>
              </a:rPr>
              <a:t>:</a:t>
            </a:r>
            <a:endParaRPr lang="ru-RU" sz="2400" b="1" dirty="0" smtClean="0">
              <a:solidFill>
                <a:srgbClr val="003366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rgbClr val="003366"/>
                </a:solidFill>
              </a:rPr>
              <a:t>Усиление действия пестицидов и </a:t>
            </a:r>
            <a:r>
              <a:rPr lang="ru-RU" sz="2400" dirty="0" err="1" smtClean="0">
                <a:solidFill>
                  <a:srgbClr val="003366"/>
                </a:solidFill>
              </a:rPr>
              <a:t>агрохимикатов</a:t>
            </a:r>
            <a:r>
              <a:rPr lang="ru-RU" sz="2400" dirty="0" smtClean="0">
                <a:solidFill>
                  <a:srgbClr val="003366"/>
                </a:solidFill>
              </a:rPr>
              <a:t> .</a:t>
            </a: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rgbClr val="003366"/>
                </a:solidFill>
              </a:rPr>
              <a:t>Увеличение продолжительности действия пестицидов и </a:t>
            </a:r>
            <a:r>
              <a:rPr lang="ru-RU" sz="2400" dirty="0" err="1" smtClean="0">
                <a:solidFill>
                  <a:srgbClr val="003366"/>
                </a:solidFill>
              </a:rPr>
              <a:t>агрохимикатов</a:t>
            </a:r>
            <a:r>
              <a:rPr lang="ru-RU" sz="2400" dirty="0" smtClean="0">
                <a:solidFill>
                  <a:srgbClr val="003366"/>
                </a:solidFill>
              </a:rPr>
              <a:t>.</a:t>
            </a: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rgbClr val="003366"/>
                </a:solidFill>
              </a:rPr>
              <a:t>Увеличение скорости наступления эффекта от применения пестицидов и </a:t>
            </a:r>
            <a:r>
              <a:rPr lang="ru-RU" sz="2400" dirty="0" err="1" smtClean="0">
                <a:solidFill>
                  <a:srgbClr val="003366"/>
                </a:solidFill>
              </a:rPr>
              <a:t>агрохимикатов</a:t>
            </a:r>
            <a:r>
              <a:rPr lang="ru-RU" sz="2400" dirty="0" smtClean="0">
                <a:solidFill>
                  <a:srgbClr val="003366"/>
                </a:solidFill>
              </a:rPr>
              <a:t>.</a:t>
            </a: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rgbClr val="003366"/>
                </a:solidFill>
              </a:rPr>
              <a:t>Чрезвычайное усиление устойчивости к смыванию осадками.</a:t>
            </a: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rgbClr val="003366"/>
                </a:solidFill>
              </a:rPr>
              <a:t>Повышение </a:t>
            </a:r>
            <a:r>
              <a:rPr lang="ru-RU" sz="2400" dirty="0" err="1" smtClean="0">
                <a:solidFill>
                  <a:srgbClr val="003366"/>
                </a:solidFill>
              </a:rPr>
              <a:t>стресоустойчивости</a:t>
            </a:r>
            <a:r>
              <a:rPr lang="ru-RU" sz="2400" dirty="0" smtClean="0">
                <a:solidFill>
                  <a:srgbClr val="003366"/>
                </a:solidFill>
              </a:rPr>
              <a:t> (биотические и абиотические стрессы).</a:t>
            </a: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rgbClr val="003366"/>
                </a:solidFill>
              </a:rPr>
              <a:t>Профилактика грибковых и бактериальных заболеваний. </a:t>
            </a:r>
          </a:p>
          <a:p>
            <a:pPr marL="514350" indent="-514350" algn="l"/>
            <a:endParaRPr lang="ru-RU" sz="2400" dirty="0" smtClean="0">
              <a:solidFill>
                <a:srgbClr val="003366"/>
              </a:solidFill>
            </a:endParaRPr>
          </a:p>
          <a:p>
            <a:pPr marL="514350" indent="-514350" algn="l"/>
            <a:r>
              <a:rPr lang="ru-RU" sz="2400" b="1" dirty="0" smtClean="0">
                <a:solidFill>
                  <a:srgbClr val="003366"/>
                </a:solidFill>
              </a:rPr>
              <a:t>Хозяйственные показатели</a:t>
            </a:r>
            <a:r>
              <a:rPr lang="en-US" sz="2400" b="1" dirty="0" smtClean="0">
                <a:solidFill>
                  <a:srgbClr val="003366"/>
                </a:solidFill>
              </a:rPr>
              <a:t>:</a:t>
            </a: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rgbClr val="003366"/>
                </a:solidFill>
              </a:rPr>
              <a:t>Увеличение скорости обработки.</a:t>
            </a: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rgbClr val="003366"/>
                </a:solidFill>
              </a:rPr>
              <a:t>Уменьшение объема воды для приготовления рабочего раствора.</a:t>
            </a: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rgbClr val="003366"/>
                </a:solidFill>
              </a:rPr>
              <a:t>Возможность  проводить обработку качественно при неблагоприятных климатических условиях.</a:t>
            </a: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rgbClr val="003366"/>
                </a:solidFill>
              </a:rPr>
              <a:t>Возможно применения малых и </a:t>
            </a:r>
            <a:r>
              <a:rPr lang="ru-RU" sz="2400" dirty="0" err="1" smtClean="0">
                <a:solidFill>
                  <a:srgbClr val="003366"/>
                </a:solidFill>
              </a:rPr>
              <a:t>ультрамалых</a:t>
            </a:r>
            <a:r>
              <a:rPr lang="ru-RU" sz="2400" dirty="0" smtClean="0">
                <a:solidFill>
                  <a:srgbClr val="003366"/>
                </a:solidFill>
              </a:rPr>
              <a:t> объемов рабочего раствора без потери качества обработки.</a:t>
            </a: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rgbClr val="003366"/>
                </a:solidFill>
              </a:rPr>
              <a:t>Уменьшение трудозатрат.</a:t>
            </a:r>
          </a:p>
          <a:p>
            <a:pPr marL="514350" indent="-514350" algn="l"/>
            <a:r>
              <a:rPr lang="ru-RU" sz="2400" dirty="0">
                <a:solidFill>
                  <a:srgbClr val="003366"/>
                </a:solidFill>
              </a:rPr>
              <a:t> </a:t>
            </a:r>
            <a:endParaRPr lang="ru-RU" sz="2400" dirty="0" smtClean="0">
              <a:solidFill>
                <a:srgbClr val="003366"/>
              </a:solidFill>
            </a:endParaRPr>
          </a:p>
          <a:p>
            <a:pPr marL="514350" indent="-514350" algn="l"/>
            <a:r>
              <a:rPr lang="ru-RU" sz="2400" b="1" dirty="0" smtClean="0">
                <a:solidFill>
                  <a:srgbClr val="003366"/>
                </a:solidFill>
              </a:rPr>
              <a:t>Финансовые показатели</a:t>
            </a:r>
            <a:r>
              <a:rPr lang="en-US" sz="2400" b="1" dirty="0" smtClean="0">
                <a:solidFill>
                  <a:srgbClr val="003366"/>
                </a:solidFill>
              </a:rPr>
              <a:t>:</a:t>
            </a:r>
            <a:endParaRPr lang="ru-RU" sz="2400" b="1" dirty="0" smtClean="0">
              <a:solidFill>
                <a:srgbClr val="003366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rgbClr val="003366"/>
                </a:solidFill>
              </a:rPr>
              <a:t>Возможно уменьшение объема пестицида.</a:t>
            </a: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rgbClr val="003366"/>
                </a:solidFill>
              </a:rPr>
              <a:t>Не требуется проводить повторную обработку (например если сразу после обработки прошел дождь).</a:t>
            </a:r>
          </a:p>
          <a:p>
            <a:pPr marL="514350" indent="-514350" algn="l"/>
            <a:endParaRPr lang="ru-RU" sz="2400" dirty="0" smtClean="0">
              <a:solidFill>
                <a:srgbClr val="003366"/>
              </a:solidFill>
            </a:endParaRPr>
          </a:p>
        </p:txBody>
      </p:sp>
      <p:pic>
        <p:nvPicPr>
          <p:cNvPr id="10" name="Picture 3" descr="C:\Users\1\Desktop\20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893231" y="2893231"/>
            <a:ext cx="6858000" cy="1071538"/>
          </a:xfrm>
          <a:prstGeom prst="rect">
            <a:avLst/>
          </a:prstGeom>
          <a:noFill/>
        </p:spPr>
      </p:pic>
    </p:spTree>
  </p:cSld>
  <p:clrMapOvr>
    <a:masterClrMapping/>
  </p:clrMapOvr>
  <p:transition advTm="2808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85725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3366"/>
                </a:solidFill>
              </a:rPr>
              <a:t>Как и с чем применять препарат «</a:t>
            </a:r>
            <a:r>
              <a:rPr lang="ru-RU" sz="2800" dirty="0" err="1" smtClean="0">
                <a:solidFill>
                  <a:srgbClr val="003366"/>
                </a:solidFill>
              </a:rPr>
              <a:t>Атомик</a:t>
            </a:r>
            <a:r>
              <a:rPr lang="ru-RU" sz="2800" dirty="0" smtClean="0">
                <a:solidFill>
                  <a:srgbClr val="003366"/>
                </a:solidFill>
              </a:rPr>
              <a:t>»</a:t>
            </a:r>
            <a:r>
              <a:rPr lang="en-US" sz="2800" dirty="0" smtClean="0">
                <a:solidFill>
                  <a:srgbClr val="003366"/>
                </a:solidFill>
              </a:rPr>
              <a:t>:</a:t>
            </a:r>
            <a:endParaRPr lang="ru-RU" sz="2800" dirty="0">
              <a:solidFill>
                <a:srgbClr val="003366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85852" y="1500174"/>
            <a:ext cx="7358114" cy="278608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 smtClean="0"/>
              <a:t>       </a:t>
            </a:r>
            <a:r>
              <a:rPr lang="ru-RU" dirty="0" smtClean="0">
                <a:solidFill>
                  <a:srgbClr val="003366"/>
                </a:solidFill>
              </a:rPr>
              <a:t>Препарат «</a:t>
            </a:r>
            <a:r>
              <a:rPr lang="ru-RU" dirty="0" err="1" smtClean="0">
                <a:solidFill>
                  <a:srgbClr val="003366"/>
                </a:solidFill>
              </a:rPr>
              <a:t>Атомик</a:t>
            </a:r>
            <a:r>
              <a:rPr lang="ru-RU" dirty="0" smtClean="0">
                <a:solidFill>
                  <a:srgbClr val="003366"/>
                </a:solidFill>
              </a:rPr>
              <a:t>» применяется на любых сельскохозяйственных и декоративных культурах  как добавка в рабочий раствор  гербицидов, инсектицидов, фунгицидов, </a:t>
            </a:r>
            <a:r>
              <a:rPr lang="ru-RU" dirty="0" err="1" smtClean="0">
                <a:solidFill>
                  <a:srgbClr val="003366"/>
                </a:solidFill>
              </a:rPr>
              <a:t>агрохимикатов</a:t>
            </a:r>
            <a:r>
              <a:rPr lang="ru-RU" dirty="0" smtClean="0">
                <a:solidFill>
                  <a:srgbClr val="003366"/>
                </a:solidFill>
              </a:rPr>
              <a:t> а так же в баковых смесях. </a:t>
            </a:r>
            <a:endParaRPr lang="en-US" dirty="0" smtClean="0">
              <a:solidFill>
                <a:srgbClr val="003366"/>
              </a:solidFill>
            </a:endParaRPr>
          </a:p>
          <a:p>
            <a:pPr algn="l"/>
            <a:endParaRPr lang="ru-RU" dirty="0" smtClean="0">
              <a:solidFill>
                <a:srgbClr val="003366"/>
              </a:solidFill>
            </a:endParaRPr>
          </a:p>
          <a:p>
            <a:pPr algn="l"/>
            <a:r>
              <a:rPr lang="ru-RU" dirty="0" smtClean="0">
                <a:solidFill>
                  <a:srgbClr val="003366"/>
                </a:solidFill>
              </a:rPr>
              <a:t>       Препарат «</a:t>
            </a:r>
            <a:r>
              <a:rPr lang="ru-RU" dirty="0" err="1" smtClean="0">
                <a:solidFill>
                  <a:srgbClr val="003366"/>
                </a:solidFill>
              </a:rPr>
              <a:t>Атомик</a:t>
            </a:r>
            <a:r>
              <a:rPr lang="ru-RU" dirty="0" smtClean="0">
                <a:solidFill>
                  <a:srgbClr val="003366"/>
                </a:solidFill>
              </a:rPr>
              <a:t>» добавляется в рабочий раствор в бак опрыскивателя.</a:t>
            </a:r>
            <a:endParaRPr lang="en-US" dirty="0" smtClean="0">
              <a:solidFill>
                <a:srgbClr val="003366"/>
              </a:solidFill>
            </a:endParaRPr>
          </a:p>
          <a:p>
            <a:pPr algn="l"/>
            <a:endParaRPr lang="ru-RU" dirty="0" smtClean="0">
              <a:solidFill>
                <a:srgbClr val="003366"/>
              </a:solidFill>
            </a:endParaRPr>
          </a:p>
          <a:p>
            <a:pPr algn="l"/>
            <a:r>
              <a:rPr lang="ru-RU" dirty="0" smtClean="0">
                <a:solidFill>
                  <a:srgbClr val="003366"/>
                </a:solidFill>
              </a:rPr>
              <a:t>       Препарат «</a:t>
            </a:r>
            <a:r>
              <a:rPr lang="ru-RU" dirty="0" err="1" smtClean="0">
                <a:solidFill>
                  <a:srgbClr val="003366"/>
                </a:solidFill>
              </a:rPr>
              <a:t>Атомик</a:t>
            </a:r>
            <a:r>
              <a:rPr lang="ru-RU" dirty="0" smtClean="0">
                <a:solidFill>
                  <a:srgbClr val="003366"/>
                </a:solidFill>
              </a:rPr>
              <a:t>» отлично растворяется и стабилен в рабочих растворах.</a:t>
            </a:r>
            <a:endParaRPr lang="en-US" dirty="0" smtClean="0">
              <a:solidFill>
                <a:srgbClr val="003366"/>
              </a:solidFill>
            </a:endParaRPr>
          </a:p>
          <a:p>
            <a:pPr algn="l"/>
            <a:endParaRPr lang="ru-RU" dirty="0">
              <a:solidFill>
                <a:srgbClr val="003366"/>
              </a:solidFill>
            </a:endParaRPr>
          </a:p>
          <a:p>
            <a:pPr algn="l"/>
            <a:r>
              <a:rPr lang="ru-RU" dirty="0" smtClean="0">
                <a:solidFill>
                  <a:srgbClr val="003366"/>
                </a:solidFill>
              </a:rPr>
              <a:t>       Препарат «</a:t>
            </a:r>
            <a:r>
              <a:rPr lang="ru-RU" dirty="0" err="1" smtClean="0">
                <a:solidFill>
                  <a:srgbClr val="003366"/>
                </a:solidFill>
              </a:rPr>
              <a:t>Атомик</a:t>
            </a:r>
            <a:r>
              <a:rPr lang="ru-RU" dirty="0" smtClean="0">
                <a:solidFill>
                  <a:srgbClr val="003366"/>
                </a:solidFill>
              </a:rPr>
              <a:t>» можно применять при наземных и авиационных обработках как </a:t>
            </a:r>
            <a:r>
              <a:rPr lang="ru-RU" dirty="0" err="1" smtClean="0">
                <a:solidFill>
                  <a:srgbClr val="003366"/>
                </a:solidFill>
              </a:rPr>
              <a:t>полнообъемных</a:t>
            </a:r>
            <a:r>
              <a:rPr lang="ru-RU" dirty="0" smtClean="0">
                <a:solidFill>
                  <a:srgbClr val="003366"/>
                </a:solidFill>
              </a:rPr>
              <a:t> так и малообъемных,  </a:t>
            </a:r>
            <a:r>
              <a:rPr lang="ru-RU" dirty="0" err="1" smtClean="0">
                <a:solidFill>
                  <a:srgbClr val="003366"/>
                </a:solidFill>
              </a:rPr>
              <a:t>ультрамалообъемных</a:t>
            </a:r>
            <a:r>
              <a:rPr lang="ru-RU" dirty="0" smtClean="0">
                <a:solidFill>
                  <a:srgbClr val="003366"/>
                </a:solidFill>
              </a:rPr>
              <a:t>.</a:t>
            </a:r>
          </a:p>
          <a:p>
            <a:pPr algn="l"/>
            <a:endParaRPr lang="ru-RU" dirty="0">
              <a:solidFill>
                <a:srgbClr val="003366"/>
              </a:solidFill>
            </a:endParaRPr>
          </a:p>
          <a:p>
            <a:pPr algn="l"/>
            <a:r>
              <a:rPr lang="ru-RU" dirty="0" smtClean="0">
                <a:solidFill>
                  <a:srgbClr val="003366"/>
                </a:solidFill>
              </a:rPr>
              <a:t>       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2050" name="Picture 2" descr="E:\РАБОЧАЯ ПАПКА\КОММЕРЧЕСКАЯ\АКВАЛАР\Пестициды\АТОМИК\атомик документы\Видео материалы\pesticides_620x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857628"/>
            <a:ext cx="2863833" cy="2147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 descr="E:\РАБОЧАЯ ПАПКА\КОММЕРЧЕСКАЯ\АКВАЛАР\Пестициды\АТОМИК\атомик документы\Видео материалы\samol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3151677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3" descr="C:\Users\1\Desktop\20_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893231" y="2893232"/>
            <a:ext cx="6858000" cy="1071537"/>
          </a:xfrm>
          <a:prstGeom prst="rect">
            <a:avLst/>
          </a:prstGeom>
          <a:noFill/>
        </p:spPr>
      </p:pic>
    </p:spTree>
  </p:cSld>
  <p:clrMapOvr>
    <a:masterClrMapping/>
  </p:clrMapOvr>
  <p:transition advTm="10312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772400" cy="85725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3366"/>
                </a:solidFill>
              </a:rPr>
              <a:t>Принцип действия препарата «</a:t>
            </a:r>
            <a:r>
              <a:rPr lang="ru-RU" sz="2800" dirty="0" err="1" smtClean="0">
                <a:solidFill>
                  <a:srgbClr val="003366"/>
                </a:solidFill>
              </a:rPr>
              <a:t>Атомик</a:t>
            </a:r>
            <a:r>
              <a:rPr lang="ru-RU" sz="2800" dirty="0" smtClean="0">
                <a:solidFill>
                  <a:srgbClr val="003366"/>
                </a:solidFill>
              </a:rPr>
              <a:t>»</a:t>
            </a:r>
            <a:r>
              <a:rPr lang="en-US" sz="2800" dirty="0" smtClean="0">
                <a:solidFill>
                  <a:srgbClr val="003366"/>
                </a:solidFill>
              </a:rPr>
              <a:t>:</a:t>
            </a:r>
            <a:r>
              <a:rPr lang="ru-RU" sz="2800" dirty="0" smtClean="0">
                <a:solidFill>
                  <a:srgbClr val="003366"/>
                </a:solidFill>
              </a:rPr>
              <a:t> </a:t>
            </a:r>
            <a:endParaRPr lang="ru-RU" sz="2800" dirty="0">
              <a:solidFill>
                <a:srgbClr val="003366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71538" y="1428736"/>
            <a:ext cx="7143800" cy="3357586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rgbClr val="003366"/>
                </a:solidFill>
              </a:rPr>
              <a:t>Снятие поверхностного натяжения капель рабочего раствора до 18-20 мН/м (эффект смачивания).</a:t>
            </a:r>
          </a:p>
          <a:p>
            <a:pPr marL="457200" indent="-457200" algn="l"/>
            <a:r>
              <a:rPr lang="ru-RU" sz="2000" dirty="0" smtClean="0">
                <a:solidFill>
                  <a:srgbClr val="003366"/>
                </a:solidFill>
              </a:rPr>
              <a:t>            Чрезвычайное увеличение </a:t>
            </a:r>
            <a:r>
              <a:rPr lang="ru-RU" sz="2000" dirty="0" err="1" smtClean="0">
                <a:solidFill>
                  <a:srgbClr val="003366"/>
                </a:solidFill>
              </a:rPr>
              <a:t>растекаемости</a:t>
            </a:r>
            <a:r>
              <a:rPr lang="ru-RU" sz="2000" dirty="0" smtClean="0">
                <a:solidFill>
                  <a:srgbClr val="003366"/>
                </a:solidFill>
              </a:rPr>
              <a:t> рабочего раствора (растекается на 100% площади) несмотря на препятствующие факторы (пыль, грязь, </a:t>
            </a:r>
            <a:r>
              <a:rPr lang="ru-RU" sz="2000" dirty="0" err="1" smtClean="0">
                <a:solidFill>
                  <a:srgbClr val="003366"/>
                </a:solidFill>
              </a:rPr>
              <a:t>опушенность</a:t>
            </a:r>
            <a:r>
              <a:rPr lang="ru-RU" sz="2000" dirty="0" smtClean="0">
                <a:solidFill>
                  <a:srgbClr val="003366"/>
                </a:solidFill>
              </a:rPr>
              <a:t>, восковой налет, угол расположения листа..).</a:t>
            </a:r>
          </a:p>
          <a:p>
            <a:pPr marL="457200" indent="-457200" algn="l">
              <a:buAutoNum type="arabicPeriod" startAt="2"/>
            </a:pPr>
            <a:r>
              <a:rPr lang="ru-RU" sz="2000" dirty="0" smtClean="0">
                <a:solidFill>
                  <a:srgbClr val="003366"/>
                </a:solidFill>
              </a:rPr>
              <a:t>Увеличение подвижности молекул (усиление проникающей способности).</a:t>
            </a:r>
          </a:p>
          <a:p>
            <a:pPr marL="457200" indent="-457200" algn="l"/>
            <a:r>
              <a:rPr lang="ru-RU" sz="2000" dirty="0" smtClean="0">
                <a:solidFill>
                  <a:srgbClr val="003366"/>
                </a:solidFill>
              </a:rPr>
              <a:t>           Проникновение в листовую пластину в течении 10-30 секунд, несмотря на вышеперечисленные факторы.</a:t>
            </a:r>
          </a:p>
          <a:p>
            <a:pPr marL="457200" indent="-457200" algn="l"/>
            <a:r>
              <a:rPr lang="ru-RU" sz="2000" dirty="0" smtClean="0">
                <a:solidFill>
                  <a:srgbClr val="003366"/>
                </a:solidFill>
              </a:rPr>
              <a:t>3.        Полимеризация одного из компонентов препарата (профилактика заболеваний).</a:t>
            </a:r>
          </a:p>
          <a:p>
            <a:pPr marL="457200" indent="-457200" algn="l"/>
            <a:r>
              <a:rPr lang="ru-RU" sz="2000" dirty="0" smtClean="0">
                <a:solidFill>
                  <a:srgbClr val="003366"/>
                </a:solidFill>
              </a:rPr>
              <a:t>           Закрепление препаратов на листе. Образование </a:t>
            </a:r>
            <a:r>
              <a:rPr lang="ru-RU" sz="2000" dirty="0" err="1" smtClean="0">
                <a:solidFill>
                  <a:srgbClr val="003366"/>
                </a:solidFill>
              </a:rPr>
              <a:t>сверхгладкой</a:t>
            </a:r>
            <a:r>
              <a:rPr lang="ru-RU" sz="2000" dirty="0" smtClean="0">
                <a:solidFill>
                  <a:srgbClr val="003366"/>
                </a:solidFill>
              </a:rPr>
              <a:t>, воздухопроницаемой, влагопроницаемой пленки на которой не закрепляются споры.</a:t>
            </a:r>
            <a:endParaRPr lang="ru-RU" sz="2000" dirty="0">
              <a:solidFill>
                <a:srgbClr val="003366"/>
              </a:solidFill>
            </a:endParaRPr>
          </a:p>
        </p:txBody>
      </p:sp>
      <p:pic>
        <p:nvPicPr>
          <p:cNvPr id="9" name="Picture 3" descr="C:\Users\1\Desktop\20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9144000" cy="2143116"/>
          </a:xfrm>
          <a:prstGeom prst="rect">
            <a:avLst/>
          </a:prstGeom>
          <a:noFill/>
        </p:spPr>
      </p:pic>
    </p:spTree>
  </p:cSld>
  <p:clrMapOvr>
    <a:masterClrMapping/>
  </p:clrMapOvr>
  <p:transition advTm="1535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3366"/>
                </a:solidFill>
              </a:rPr>
              <a:t>Сравнение распределения рабочего раствора на </a:t>
            </a:r>
            <a:r>
              <a:rPr lang="ru-RU" sz="2400" dirty="0" err="1" smtClean="0">
                <a:solidFill>
                  <a:srgbClr val="003366"/>
                </a:solidFill>
              </a:rPr>
              <a:t>трудносмачиваемой</a:t>
            </a:r>
            <a:r>
              <a:rPr lang="ru-RU" sz="2400" dirty="0" smtClean="0">
                <a:solidFill>
                  <a:srgbClr val="003366"/>
                </a:solidFill>
              </a:rPr>
              <a:t> поверхности </a:t>
            </a:r>
            <a:endParaRPr lang="ru-RU" sz="2400" dirty="0">
              <a:solidFill>
                <a:srgbClr val="003366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1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3366"/>
                </a:solidFill>
              </a:rPr>
              <a:t>    Слева – обычный рабочий раствор, справа рабочий раствор с добавлением «</a:t>
            </a:r>
            <a:r>
              <a:rPr lang="ru-RU" sz="1600" dirty="0" err="1" smtClean="0">
                <a:solidFill>
                  <a:srgbClr val="003366"/>
                </a:solidFill>
              </a:rPr>
              <a:t>Атомика</a:t>
            </a:r>
            <a:r>
              <a:rPr lang="ru-RU" sz="1600" dirty="0" smtClean="0">
                <a:solidFill>
                  <a:srgbClr val="003366"/>
                </a:solidFill>
              </a:rPr>
              <a:t>»</a:t>
            </a:r>
            <a:endParaRPr lang="ru-RU" sz="1600" dirty="0">
              <a:solidFill>
                <a:srgbClr val="003366"/>
              </a:solidFill>
            </a:endParaRPr>
          </a:p>
        </p:txBody>
      </p:sp>
      <p:pic>
        <p:nvPicPr>
          <p:cNvPr id="4098" name="Picture 2" descr="C:\Users\1\Desktop\АТОМИК\Фото\IMG_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618342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3" descr="C:\Users\1\Desktop\20_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</p:cSld>
  <p:clrMapOvr>
    <a:masterClrMapping/>
  </p:clrMapOvr>
  <p:transition advTm="10515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3366"/>
                </a:solidFill>
              </a:rPr>
              <a:t>Сравнение распределения рабочего раствора на </a:t>
            </a:r>
            <a:r>
              <a:rPr lang="ru-RU" sz="2000" dirty="0" err="1" smtClean="0">
                <a:solidFill>
                  <a:srgbClr val="003366"/>
                </a:solidFill>
              </a:rPr>
              <a:t>трудносмачиваемой</a:t>
            </a:r>
            <a:r>
              <a:rPr lang="ru-RU" sz="2000" dirty="0" smtClean="0">
                <a:solidFill>
                  <a:srgbClr val="003366"/>
                </a:solidFill>
              </a:rPr>
              <a:t> поверхности </a:t>
            </a:r>
            <a:endParaRPr lang="ru-RU" sz="2000" dirty="0">
              <a:solidFill>
                <a:srgbClr val="003366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928670"/>
            <a:ext cx="4040188" cy="500066"/>
          </a:xfrm>
        </p:spPr>
        <p:txBody>
          <a:bodyPr>
            <a:normAutofit/>
          </a:bodyPr>
          <a:lstStyle/>
          <a:p>
            <a:r>
              <a:rPr lang="ru-RU" sz="1800" b="0" dirty="0" smtClean="0"/>
              <a:t>                                 </a:t>
            </a:r>
            <a:r>
              <a:rPr lang="ru-RU" sz="1800" b="0" dirty="0" smtClean="0">
                <a:solidFill>
                  <a:srgbClr val="003366"/>
                </a:solidFill>
              </a:rPr>
              <a:t>Без «</a:t>
            </a:r>
            <a:r>
              <a:rPr lang="ru-RU" sz="1800" b="0" dirty="0" err="1" smtClean="0">
                <a:solidFill>
                  <a:srgbClr val="003366"/>
                </a:solidFill>
              </a:rPr>
              <a:t>Атомика</a:t>
            </a:r>
            <a:r>
              <a:rPr lang="ru-RU" sz="1800" b="0" dirty="0" smtClean="0">
                <a:solidFill>
                  <a:srgbClr val="003366"/>
                </a:solidFill>
              </a:rPr>
              <a:t>»</a:t>
            </a:r>
            <a:endParaRPr lang="ru-RU" sz="1800" b="0" dirty="0">
              <a:solidFill>
                <a:srgbClr val="003366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285852" y="1928802"/>
            <a:ext cx="1714512" cy="14287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3438" y="928670"/>
            <a:ext cx="4041775" cy="500066"/>
          </a:xfrm>
        </p:spPr>
        <p:txBody>
          <a:bodyPr>
            <a:normAutofit/>
          </a:bodyPr>
          <a:lstStyle/>
          <a:p>
            <a:r>
              <a:rPr lang="ru-RU" sz="1800" b="0" dirty="0" smtClean="0"/>
              <a:t>                            </a:t>
            </a:r>
            <a:r>
              <a:rPr lang="ru-RU" sz="1800" b="0" dirty="0" smtClean="0">
                <a:solidFill>
                  <a:srgbClr val="003366"/>
                </a:solidFill>
              </a:rPr>
              <a:t>С «</a:t>
            </a:r>
            <a:r>
              <a:rPr lang="ru-RU" sz="1800" b="0" dirty="0" err="1" smtClean="0">
                <a:solidFill>
                  <a:srgbClr val="003366"/>
                </a:solidFill>
              </a:rPr>
              <a:t>Атомиком</a:t>
            </a:r>
            <a:r>
              <a:rPr lang="ru-RU" sz="1800" b="0" dirty="0" smtClean="0">
                <a:solidFill>
                  <a:srgbClr val="003366"/>
                </a:solidFill>
              </a:rPr>
              <a:t>»</a:t>
            </a:r>
            <a:endParaRPr lang="ru-RU" sz="1800" b="0" dirty="0">
              <a:solidFill>
                <a:srgbClr val="003366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214942" y="1928802"/>
            <a:ext cx="2786082" cy="23574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1\Desktop\АТОМИК\Фото\IMG_1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3286148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5" name="Picture 3" descr="C:\Users\1\Desktop\АТОМИК\Фото\IMG_1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3429024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6" name="Picture 4" descr="C:\Users\1\Desktop\АТОМИК\Фото\IMG_18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86190"/>
            <a:ext cx="3429024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7" name="Picture 5" descr="C:\Users\1\Desktop\АТОМИК\Фото\IMG_18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86190"/>
            <a:ext cx="3429024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3" descr="C:\Users\1\Desktop\20_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sp>
        <p:nvSpPr>
          <p:cNvPr id="12" name="Стрелка вниз 11"/>
          <p:cNvSpPr/>
          <p:nvPr/>
        </p:nvSpPr>
        <p:spPr>
          <a:xfrm>
            <a:off x="2500298" y="1428736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500826" y="1428736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858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3366"/>
                </a:solidFill>
              </a:rPr>
              <a:t>Сравнение площади покрытия одной каплей рабочего раствора с добавлением различных ПАВ</a:t>
            </a:r>
            <a:r>
              <a:rPr lang="en-US" sz="2700" dirty="0" smtClean="0">
                <a:solidFill>
                  <a:srgbClr val="003366"/>
                </a:solidFill>
              </a:rPr>
              <a:t>:</a:t>
            </a:r>
            <a:r>
              <a:rPr lang="ru-RU" sz="3200" dirty="0" smtClean="0">
                <a:solidFill>
                  <a:srgbClr val="003366"/>
                </a:solidFill>
              </a:rPr>
              <a:t/>
            </a:r>
            <a:br>
              <a:rPr lang="ru-RU" sz="3200" dirty="0" smtClean="0">
                <a:solidFill>
                  <a:srgbClr val="003366"/>
                </a:solidFill>
              </a:rPr>
            </a:br>
            <a:endParaRPr lang="ru-RU" sz="3200" dirty="0">
              <a:solidFill>
                <a:srgbClr val="003366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РАБОЧАЯ ПАПКА\КОММЕРЧЕСКАЯ\АКВАЛАР\Пестициды\АТОМИК\АТОМИК РАСТЕКАЕМОСТЬ\IMG_087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858180" cy="4714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3" descr="C:\Users\1\Desktop\20_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</p:spPr>
      </p:pic>
    </p:spTree>
  </p:cSld>
  <p:clrMapOvr>
    <a:masterClrMapping/>
  </p:clrMapOvr>
  <p:transition advTm="11294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3366"/>
                </a:solidFill>
              </a:rPr>
              <a:t>Профилактическое действие препарата «</a:t>
            </a:r>
            <a:r>
              <a:rPr lang="ru-RU" sz="2800" dirty="0" err="1" smtClean="0">
                <a:solidFill>
                  <a:srgbClr val="003366"/>
                </a:solidFill>
              </a:rPr>
              <a:t>Атомик</a:t>
            </a:r>
            <a:r>
              <a:rPr lang="ru-RU" sz="2800" dirty="0" smtClean="0">
                <a:solidFill>
                  <a:srgbClr val="003366"/>
                </a:solidFill>
              </a:rPr>
              <a:t>»</a:t>
            </a:r>
            <a:endParaRPr lang="ru-RU" sz="2800" dirty="0">
              <a:solidFill>
                <a:srgbClr val="003366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7620" y="2714620"/>
            <a:ext cx="4786346" cy="200026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003366"/>
                </a:solidFill>
              </a:rPr>
              <a:t>А – здоровый лист</a:t>
            </a:r>
          </a:p>
          <a:p>
            <a:pPr algn="l"/>
            <a:endParaRPr lang="ru-RU" sz="1800" dirty="0" smtClean="0">
              <a:solidFill>
                <a:srgbClr val="003366"/>
              </a:solidFill>
            </a:endParaRPr>
          </a:p>
          <a:p>
            <a:pPr algn="l"/>
            <a:r>
              <a:rPr lang="ru-RU" sz="1800" dirty="0" smtClean="0">
                <a:solidFill>
                  <a:srgbClr val="003366"/>
                </a:solidFill>
              </a:rPr>
              <a:t>В – лист обработанный раствором </a:t>
            </a:r>
            <a:r>
              <a:rPr lang="ru-RU" sz="1800" dirty="0" err="1" smtClean="0">
                <a:solidFill>
                  <a:srgbClr val="003366"/>
                </a:solidFill>
              </a:rPr>
              <a:t>Атомика</a:t>
            </a:r>
            <a:r>
              <a:rPr lang="ru-RU" sz="1800" dirty="0" smtClean="0">
                <a:solidFill>
                  <a:srgbClr val="003366"/>
                </a:solidFill>
              </a:rPr>
              <a:t>, затем зараженный мучнистой росой</a:t>
            </a:r>
          </a:p>
          <a:p>
            <a:pPr algn="l"/>
            <a:endParaRPr lang="ru-RU" sz="1800" dirty="0" smtClean="0">
              <a:solidFill>
                <a:srgbClr val="003366"/>
              </a:solidFill>
            </a:endParaRPr>
          </a:p>
          <a:p>
            <a:pPr algn="l"/>
            <a:r>
              <a:rPr lang="ru-RU" sz="1800" dirty="0" smtClean="0">
                <a:solidFill>
                  <a:srgbClr val="003366"/>
                </a:solidFill>
              </a:rPr>
              <a:t>С – лист зараженный мучнистой росой</a:t>
            </a:r>
            <a:endParaRPr lang="ru-RU" sz="1800" dirty="0">
              <a:solidFill>
                <a:srgbClr val="003366"/>
              </a:solidFill>
            </a:endParaRPr>
          </a:p>
        </p:txBody>
      </p:sp>
      <p:pic>
        <p:nvPicPr>
          <p:cNvPr id="15362" name="Picture 2" descr="C:\Users\1\Desktop\27474_html_m3d455b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2786082" cy="3666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C:\Users\1\Desktop\20_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</p:spPr>
      </p:pic>
    </p:spTree>
  </p:cSld>
  <p:clrMapOvr>
    <a:masterClrMapping/>
  </p:clrMapOvr>
  <p:transition advTm="1528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505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CorelDRAW</vt:lpstr>
      <vt:lpstr>Применение ХСЗР с использованием сверхсильного смачивателя</vt:lpstr>
      <vt:lpstr>Необходимость использования ХСЗР в сельскохозяйственном производстве</vt:lpstr>
      <vt:lpstr>Применение препарата «Атомик» позволяет существенно улучшить следующие показатели:</vt:lpstr>
      <vt:lpstr>Как и с чем применять препарат «Атомик»:</vt:lpstr>
      <vt:lpstr>Принцип действия препарата «Атомик»: </vt:lpstr>
      <vt:lpstr>Сравнение распределения рабочего раствора на трудносмачиваемой поверхности </vt:lpstr>
      <vt:lpstr>Сравнение распределения рабочего раствора на трудносмачиваемой поверхности </vt:lpstr>
      <vt:lpstr>Сравнение площади покрытия одной каплей рабочего раствора с добавлением различных ПАВ: </vt:lpstr>
      <vt:lpstr>Профилактическое действие препарата «Атомик»</vt:lpstr>
      <vt:lpstr>Усиление стресоустойчивости при применениипрепарата «Атомик». «Атомик» - кремнийсодержащий препарат.</vt:lpstr>
      <vt:lpstr>Видео работы Атомика</vt:lpstr>
      <vt:lpstr>ООО «Агропродукт Регион»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Trofimov, Dmitriy</cp:lastModifiedBy>
  <cp:revision>75</cp:revision>
  <dcterms:created xsi:type="dcterms:W3CDTF">2014-10-22T10:08:35Z</dcterms:created>
  <dcterms:modified xsi:type="dcterms:W3CDTF">2015-04-26T08:04:52Z</dcterms:modified>
</cp:coreProperties>
</file>